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2" r:id="rId2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Молдир Абдуманапова" initials="МА" lastIdx="0" clrIdx="0">
    <p:extLst>
      <p:ext uri="{19B8F6BF-5375-455C-9EA6-DF929625EA0E}">
        <p15:presenceInfo xmlns:p15="http://schemas.microsoft.com/office/powerpoint/2012/main" xmlns="" userId="Молдир Абдуманапов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A65"/>
    <a:srgbClr val="DAC026"/>
    <a:srgbClr val="FEE0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45" autoAdjust="0"/>
    <p:restoredTop sz="94660"/>
  </p:normalViewPr>
  <p:slideViewPr>
    <p:cSldViewPr>
      <p:cViewPr varScale="1">
        <p:scale>
          <a:sx n="83" d="100"/>
          <a:sy n="83" d="100"/>
        </p:scale>
        <p:origin x="-876" y="-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95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32F725-9479-45D8-9061-0894BD40445F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2" y="4777362"/>
            <a:ext cx="5438775" cy="39106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218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30218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E6BD6-50E3-4574-BFBA-8BA9F3189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049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EE6BD6-50E3-4574-BFBA-8BA9F31899B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713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28EDD-255C-4FBD-B511-7C704AF3429A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2F67B-89CC-41A2-9A73-ED7ACE7D28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3681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28EDD-255C-4FBD-B511-7C704AF3429A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2F67B-89CC-41A2-9A73-ED7ACE7D28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8934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28EDD-255C-4FBD-B511-7C704AF3429A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2F67B-89CC-41A2-9A73-ED7ACE7D28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403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28EDD-255C-4FBD-B511-7C704AF3429A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2F67B-89CC-41A2-9A73-ED7ACE7D28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959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28EDD-255C-4FBD-B511-7C704AF3429A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2F67B-89CC-41A2-9A73-ED7ACE7D28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681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28EDD-255C-4FBD-B511-7C704AF3429A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2F67B-89CC-41A2-9A73-ED7ACE7D28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88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28EDD-255C-4FBD-B511-7C704AF3429A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2F67B-89CC-41A2-9A73-ED7ACE7D28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10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28EDD-255C-4FBD-B511-7C704AF3429A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2F67B-89CC-41A2-9A73-ED7ACE7D28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4471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28EDD-255C-4FBD-B511-7C704AF3429A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2F67B-89CC-41A2-9A73-ED7ACE7D28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982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28EDD-255C-4FBD-B511-7C704AF3429A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2F67B-89CC-41A2-9A73-ED7ACE7D28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8956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28EDD-255C-4FBD-B511-7C704AF3429A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2F67B-89CC-41A2-9A73-ED7ACE7D28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556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28EDD-255C-4FBD-B511-7C704AF3429A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2F67B-89CC-41A2-9A73-ED7ACE7D28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050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Прямоугольник 67">
            <a:extLst>
              <a:ext uri="{FF2B5EF4-FFF2-40B4-BE49-F238E27FC236}">
                <a16:creationId xmlns:a16="http://schemas.microsoft.com/office/drawing/2014/main" xmlns="" id="{44A5F4CE-3D52-49B6-AFED-FE17095E4FB3}"/>
              </a:ext>
            </a:extLst>
          </p:cNvPr>
          <p:cNvSpPr/>
          <p:nvPr/>
        </p:nvSpPr>
        <p:spPr>
          <a:xfrm>
            <a:off x="6384032" y="4221088"/>
            <a:ext cx="5747413" cy="263234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7" name="TextBox 896"/>
          <p:cNvSpPr txBox="1"/>
          <p:nvPr/>
        </p:nvSpPr>
        <p:spPr>
          <a:xfrm>
            <a:off x="4151784" y="2206025"/>
            <a:ext cx="1783010" cy="430887"/>
          </a:xfrm>
          <a:prstGeom prst="rect">
            <a:avLst/>
          </a:prstGeom>
          <a:solidFill>
            <a:srgbClr val="FFDA65"/>
          </a:solidFill>
          <a:ln>
            <a:solidFill>
              <a:schemeClr val="accent6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latin typeface="Arial" panose="020B0604020202020204" pitchFamily="34" charset="0"/>
                <a:cs typeface="Arial" pitchFamily="34" charset="0"/>
              </a:rPr>
              <a:t>Жалоба на Уведомление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95400" y="863134"/>
            <a:ext cx="3746514" cy="2616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КАМЕРАЛЬНЫЙ КОНТРОЛЬ</a:t>
            </a:r>
            <a:endParaRPr 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1697006" y="202861"/>
            <a:ext cx="8928991" cy="33855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«Схема направления и отработки результатов камерального контроля»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96590" y="1390008"/>
            <a:ext cx="2132993" cy="4308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со средней степенью риска –Извещение (для сведения)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2586253" y="1382213"/>
            <a:ext cx="2334867" cy="6001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с высокой степенью риска -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Уведомлени</a:t>
            </a:r>
            <a:r>
              <a:rPr lang="kk-KZ" sz="110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(срок исполнения 30 рабочих дней)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296591" y="2222379"/>
            <a:ext cx="1534403" cy="261610"/>
          </a:xfrm>
          <a:prstGeom prst="rect">
            <a:avLst/>
          </a:prstGeom>
          <a:solidFill>
            <a:srgbClr val="92D050"/>
          </a:solidFill>
          <a:ln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НП согласен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TextBox 170"/>
          <p:cNvSpPr txBox="1"/>
          <p:nvPr/>
        </p:nvSpPr>
        <p:spPr>
          <a:xfrm>
            <a:off x="150715" y="2722760"/>
            <a:ext cx="1826153" cy="600164"/>
          </a:xfrm>
          <a:prstGeom prst="rect">
            <a:avLst/>
          </a:prstGeom>
          <a:solidFill>
            <a:srgbClr val="92D050"/>
          </a:solidFill>
          <a:ln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Доп. декларация;  </a:t>
            </a:r>
          </a:p>
          <a:p>
            <a:pPr lvl="0" algn="ctr"/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Регистрационный учет;</a:t>
            </a:r>
          </a:p>
          <a:p>
            <a:pPr algn="ctr"/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Уплата; Отзыв ЭСФ</a:t>
            </a:r>
          </a:p>
        </p:txBody>
      </p:sp>
      <p:sp>
        <p:nvSpPr>
          <p:cNvPr id="192" name="TextBox 191"/>
          <p:cNvSpPr txBox="1"/>
          <p:nvPr/>
        </p:nvSpPr>
        <p:spPr>
          <a:xfrm>
            <a:off x="2288442" y="2744725"/>
            <a:ext cx="1702152" cy="60016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Предоставление пояснения с копиями документов</a:t>
            </a:r>
          </a:p>
        </p:txBody>
      </p:sp>
      <p:sp>
        <p:nvSpPr>
          <p:cNvPr id="198" name="TextBox 197"/>
          <p:cNvSpPr txBox="1"/>
          <p:nvPr/>
        </p:nvSpPr>
        <p:spPr>
          <a:xfrm>
            <a:off x="2408740" y="2222379"/>
            <a:ext cx="1449937" cy="2616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НП не согласен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403700" y="3584534"/>
            <a:ext cx="3388044" cy="4308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Анализ ОГД  (в течение 5 рабочих дней со дня исполнения НП Уведомления)</a:t>
            </a:r>
          </a:p>
        </p:txBody>
      </p:sp>
      <p:sp>
        <p:nvSpPr>
          <p:cNvPr id="228" name="TextBox 227"/>
          <p:cNvSpPr txBox="1"/>
          <p:nvPr/>
        </p:nvSpPr>
        <p:spPr>
          <a:xfrm>
            <a:off x="142724" y="4221179"/>
            <a:ext cx="2280868" cy="430887"/>
          </a:xfrm>
          <a:prstGeom prst="rect">
            <a:avLst/>
          </a:prstGeom>
          <a:solidFill>
            <a:srgbClr val="92D050"/>
          </a:solidFill>
          <a:ln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В случае полного устранения НП выявленных нарушений</a:t>
            </a:r>
          </a:p>
        </p:txBody>
      </p:sp>
      <p:sp>
        <p:nvSpPr>
          <p:cNvPr id="292" name="TextBox 291"/>
          <p:cNvSpPr txBox="1"/>
          <p:nvPr/>
        </p:nvSpPr>
        <p:spPr>
          <a:xfrm>
            <a:off x="3071664" y="4221179"/>
            <a:ext cx="2398792" cy="601850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В случае не устранения и (или) не полного устранения НП выявленных нарушений</a:t>
            </a:r>
          </a:p>
        </p:txBody>
      </p:sp>
      <p:sp>
        <p:nvSpPr>
          <p:cNvPr id="294" name="TextBox 293"/>
          <p:cNvSpPr txBox="1"/>
          <p:nvPr/>
        </p:nvSpPr>
        <p:spPr>
          <a:xfrm>
            <a:off x="3079102" y="5623936"/>
            <a:ext cx="2396616" cy="6001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1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/>
              <a:t>Решение о не исполнении</a:t>
            </a:r>
            <a:r>
              <a:rPr lang="ru-RU" b="0" dirty="0"/>
              <a:t> (в течение 5 рабочих дней со дня дачи пояснения)</a:t>
            </a:r>
          </a:p>
        </p:txBody>
      </p:sp>
      <p:cxnSp>
        <p:nvCxnSpPr>
          <p:cNvPr id="345" name="Соединительная линия уступом 344"/>
          <p:cNvCxnSpPr>
            <a:stCxn id="83" idx="2"/>
            <a:endCxn id="65" idx="0"/>
          </p:cNvCxnSpPr>
          <p:nvPr/>
        </p:nvCxnSpPr>
        <p:spPr>
          <a:xfrm rot="5400000">
            <a:off x="1833240" y="654591"/>
            <a:ext cx="265264" cy="1205570"/>
          </a:xfrm>
          <a:prstGeom prst="bentConnector3">
            <a:avLst>
              <a:gd name="adj1" fmla="val 50000"/>
            </a:avLst>
          </a:prstGeom>
          <a:ln>
            <a:solidFill>
              <a:schemeClr val="accent5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9" name="Соединительная линия уступом 388"/>
          <p:cNvCxnSpPr>
            <a:stCxn id="83" idx="2"/>
            <a:endCxn id="74" idx="0"/>
          </p:cNvCxnSpPr>
          <p:nvPr/>
        </p:nvCxnSpPr>
        <p:spPr>
          <a:xfrm rot="16200000" flipH="1">
            <a:off x="3032438" y="660963"/>
            <a:ext cx="257469" cy="1185030"/>
          </a:xfrm>
          <a:prstGeom prst="bentConnector3">
            <a:avLst>
              <a:gd name="adj1" fmla="val 50000"/>
            </a:avLst>
          </a:prstGeom>
          <a:ln>
            <a:solidFill>
              <a:schemeClr val="accent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8" name="Соединительная линия уступом 417"/>
          <p:cNvCxnSpPr>
            <a:stCxn id="74" idx="2"/>
            <a:endCxn id="88" idx="0"/>
          </p:cNvCxnSpPr>
          <p:nvPr/>
        </p:nvCxnSpPr>
        <p:spPr>
          <a:xfrm rot="5400000">
            <a:off x="2288739" y="757431"/>
            <a:ext cx="240002" cy="2689894"/>
          </a:xfrm>
          <a:prstGeom prst="bentConnector3">
            <a:avLst>
              <a:gd name="adj1" fmla="val 50000"/>
            </a:avLst>
          </a:prstGeom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23" name="Соединительная линия уступом 422"/>
          <p:cNvCxnSpPr>
            <a:stCxn id="74" idx="2"/>
            <a:endCxn id="198" idx="0"/>
          </p:cNvCxnSpPr>
          <p:nvPr/>
        </p:nvCxnSpPr>
        <p:spPr>
          <a:xfrm rot="5400000">
            <a:off x="3323697" y="1792389"/>
            <a:ext cx="240002" cy="619978"/>
          </a:xfrm>
          <a:prstGeom prst="bentConnector3">
            <a:avLst>
              <a:gd name="adj1" fmla="val 50000"/>
            </a:avLst>
          </a:prstGeom>
          <a:ln>
            <a:solidFill>
              <a:schemeClr val="accent4">
                <a:lumMod val="75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1" name="Соединительная линия уступом 500"/>
          <p:cNvCxnSpPr>
            <a:cxnSpLocks/>
          </p:cNvCxnSpPr>
          <p:nvPr/>
        </p:nvCxnSpPr>
        <p:spPr>
          <a:xfrm rot="16200000" flipH="1">
            <a:off x="1500832" y="2936764"/>
            <a:ext cx="261610" cy="1033930"/>
          </a:xfrm>
          <a:prstGeom prst="bentConnector3">
            <a:avLst>
              <a:gd name="adj1" fmla="val 50000"/>
            </a:avLst>
          </a:prstGeom>
          <a:ln>
            <a:solidFill>
              <a:schemeClr val="accent2">
                <a:lumMod val="75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9" name="Соединительная линия уступом 518"/>
          <p:cNvCxnSpPr>
            <a:cxnSpLocks/>
            <a:stCxn id="202" idx="2"/>
            <a:endCxn id="228" idx="0"/>
          </p:cNvCxnSpPr>
          <p:nvPr/>
        </p:nvCxnSpPr>
        <p:spPr>
          <a:xfrm rot="5400000">
            <a:off x="1587561" y="3711018"/>
            <a:ext cx="205758" cy="814564"/>
          </a:xfrm>
          <a:prstGeom prst="bentConnector3">
            <a:avLst>
              <a:gd name="adj1" fmla="val 50000"/>
            </a:avLst>
          </a:prstGeom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23" name="Соединительная линия уступом 522"/>
          <p:cNvCxnSpPr>
            <a:stCxn id="202" idx="2"/>
            <a:endCxn id="292" idx="0"/>
          </p:cNvCxnSpPr>
          <p:nvPr/>
        </p:nvCxnSpPr>
        <p:spPr>
          <a:xfrm rot="16200000" flipH="1">
            <a:off x="3081512" y="3031631"/>
            <a:ext cx="205758" cy="2173338"/>
          </a:xfrm>
          <a:prstGeom prst="bentConnector3">
            <a:avLst>
              <a:gd name="adj1" fmla="val 50000"/>
            </a:avLst>
          </a:prstGeom>
          <a:ln w="952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41" name="Соединительная линия уступом 540"/>
          <p:cNvCxnSpPr>
            <a:cxnSpLocks/>
            <a:stCxn id="292" idx="2"/>
          </p:cNvCxnSpPr>
          <p:nvPr/>
        </p:nvCxnSpPr>
        <p:spPr>
          <a:xfrm rot="5400000">
            <a:off x="4184424" y="4909665"/>
            <a:ext cx="173272" cy="12700"/>
          </a:xfrm>
          <a:prstGeom prst="bentConnector3">
            <a:avLst>
              <a:gd name="adj1" fmla="val 50000"/>
            </a:avLst>
          </a:prstGeom>
          <a:ln w="952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85" name="Соединительная линия уступом 684"/>
          <p:cNvCxnSpPr>
            <a:cxnSpLocks/>
          </p:cNvCxnSpPr>
          <p:nvPr/>
        </p:nvCxnSpPr>
        <p:spPr>
          <a:xfrm rot="5400000">
            <a:off x="2536066" y="2932831"/>
            <a:ext cx="261610" cy="1041796"/>
          </a:xfrm>
          <a:prstGeom prst="bentConnector3">
            <a:avLst>
              <a:gd name="adj1" fmla="val 50000"/>
            </a:avLst>
          </a:prstGeom>
          <a:ln>
            <a:solidFill>
              <a:schemeClr val="accent4">
                <a:lumMod val="75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2" name="TextBox 741"/>
          <p:cNvSpPr txBox="1"/>
          <p:nvPr/>
        </p:nvSpPr>
        <p:spPr>
          <a:xfrm>
            <a:off x="142724" y="4943234"/>
            <a:ext cx="2020534" cy="261610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Уведомление исполнено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98" name="Соединительная линия уступом 897"/>
          <p:cNvCxnSpPr>
            <a:cxnSpLocks/>
            <a:stCxn id="74" idx="2"/>
            <a:endCxn id="897" idx="0"/>
          </p:cNvCxnSpPr>
          <p:nvPr/>
        </p:nvCxnSpPr>
        <p:spPr>
          <a:xfrm rot="16200000" flipH="1">
            <a:off x="4286664" y="1449400"/>
            <a:ext cx="223648" cy="1289602"/>
          </a:xfrm>
          <a:prstGeom prst="bentConnector3">
            <a:avLst>
              <a:gd name="adj1" fmla="val 50000"/>
            </a:avLst>
          </a:prstGeom>
          <a:ln>
            <a:solidFill>
              <a:schemeClr val="accent6">
                <a:lumMod val="50000"/>
              </a:schemeClr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2" name="Соединительная линия уступом 161"/>
          <p:cNvCxnSpPr>
            <a:cxnSpLocks/>
            <a:stCxn id="294" idx="3"/>
            <a:endCxn id="120" idx="1"/>
          </p:cNvCxnSpPr>
          <p:nvPr/>
        </p:nvCxnSpPr>
        <p:spPr>
          <a:xfrm flipV="1">
            <a:off x="5475718" y="967517"/>
            <a:ext cx="1139203" cy="4956501"/>
          </a:xfrm>
          <a:prstGeom prst="bentConnector3">
            <a:avLst>
              <a:gd name="adj1" fmla="val 63645"/>
            </a:avLst>
          </a:prstGeom>
          <a:ln>
            <a:solidFill>
              <a:schemeClr val="accent4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xmlns="" id="{0F8612CE-05F1-4D83-BA05-72D0A4E4A2EC}"/>
              </a:ext>
            </a:extLst>
          </p:cNvPr>
          <p:cNvSpPr txBox="1"/>
          <p:nvPr/>
        </p:nvSpPr>
        <p:spPr>
          <a:xfrm>
            <a:off x="3079180" y="4988580"/>
            <a:ext cx="2398792" cy="430887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При необходимости направление Требования (</a:t>
            </a:r>
            <a:r>
              <a:rPr lang="ru-RU" sz="1100" i="1" dirty="0">
                <a:latin typeface="Arial" panose="020B0604020202020204" pitchFamily="34" charset="0"/>
                <a:cs typeface="Arial" panose="020B0604020202020204" pitchFamily="34" charset="0"/>
              </a:rPr>
              <a:t>срок 10 раб. дней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cxnSp>
        <p:nvCxnSpPr>
          <p:cNvPr id="115" name="Соединительная линия уступом 540">
            <a:extLst>
              <a:ext uri="{FF2B5EF4-FFF2-40B4-BE49-F238E27FC236}">
                <a16:creationId xmlns:a16="http://schemas.microsoft.com/office/drawing/2014/main" xmlns="" id="{DAED108A-32E2-4367-94AC-E8C7353E3E37}"/>
              </a:ext>
            </a:extLst>
          </p:cNvPr>
          <p:cNvCxnSpPr>
            <a:cxnSpLocks/>
          </p:cNvCxnSpPr>
          <p:nvPr/>
        </p:nvCxnSpPr>
        <p:spPr>
          <a:xfrm rot="5400000">
            <a:off x="4190774" y="5478211"/>
            <a:ext cx="173272" cy="12700"/>
          </a:xfrm>
          <a:prstGeom prst="bentConnector3">
            <a:avLst>
              <a:gd name="adj1" fmla="val 50000"/>
            </a:avLst>
          </a:prstGeom>
          <a:ln w="9525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xmlns="" id="{F01995A4-7A0E-486D-B520-A17878332A19}"/>
              </a:ext>
            </a:extLst>
          </p:cNvPr>
          <p:cNvSpPr txBox="1"/>
          <p:nvPr/>
        </p:nvSpPr>
        <p:spPr>
          <a:xfrm>
            <a:off x="6614921" y="836712"/>
            <a:ext cx="5159135" cy="2616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ДИСТАНЦИОННЫЙ МОНИТОРИНГ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xmlns="" id="{DAF7EBF2-6032-4449-BC56-157146DD4CC1}"/>
              </a:ext>
            </a:extLst>
          </p:cNvPr>
          <p:cNvSpPr txBox="1"/>
          <p:nvPr/>
        </p:nvSpPr>
        <p:spPr>
          <a:xfrm>
            <a:off x="6614922" y="1279795"/>
            <a:ext cx="5159134" cy="4308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Проверка на предмет сдачи ДФНО после решения о неисполнении (в срок 30 рабочих дней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xmlns="" id="{0BD05F70-674E-4AAD-87FA-B45A1D10014F}"/>
              </a:ext>
            </a:extLst>
          </p:cNvPr>
          <p:cNvSpPr txBox="1"/>
          <p:nvPr/>
        </p:nvSpPr>
        <p:spPr>
          <a:xfrm>
            <a:off x="6621458" y="1982376"/>
            <a:ext cx="2354862" cy="600164"/>
          </a:xfrm>
          <a:prstGeom prst="rect">
            <a:avLst/>
          </a:prstGeom>
          <a:solidFill>
            <a:srgbClr val="92D050"/>
          </a:solidFill>
          <a:ln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В случае сдачи ДФНО Мотивированное решение не выносится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xmlns="" id="{76DAED7B-8B41-4A77-A481-897C57B1F8D3}"/>
              </a:ext>
            </a:extLst>
          </p:cNvPr>
          <p:cNvSpPr txBox="1"/>
          <p:nvPr/>
        </p:nvSpPr>
        <p:spPr>
          <a:xfrm>
            <a:off x="9510790" y="1982376"/>
            <a:ext cx="2263266" cy="769441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В случае не устранения нарушения  выносится Мотивированное решение о начислении налогов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xmlns="" id="{06EF444D-2339-4937-A1CB-0973E86B6947}"/>
              </a:ext>
            </a:extLst>
          </p:cNvPr>
          <p:cNvSpPr txBox="1"/>
          <p:nvPr/>
        </p:nvSpPr>
        <p:spPr>
          <a:xfrm>
            <a:off x="6621458" y="2951366"/>
            <a:ext cx="5152599" cy="261610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Мотивированное решение вступает в силу по истечение 30 раб. дней 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xmlns="" id="{F82FB54C-117E-43ED-AB08-8E9EB9EF6317}"/>
              </a:ext>
            </a:extLst>
          </p:cNvPr>
          <p:cNvSpPr txBox="1"/>
          <p:nvPr/>
        </p:nvSpPr>
        <p:spPr>
          <a:xfrm>
            <a:off x="6609484" y="3423886"/>
            <a:ext cx="2354862" cy="600164"/>
          </a:xfrm>
          <a:prstGeom prst="rect">
            <a:avLst/>
          </a:prstGeom>
          <a:solidFill>
            <a:srgbClr val="92D050"/>
          </a:solidFill>
          <a:ln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В случае сдачи ДФНО начисление налогов не производится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xmlns="" id="{3A3890D7-F718-487D-9126-22BDF5B41E93}"/>
              </a:ext>
            </a:extLst>
          </p:cNvPr>
          <p:cNvSpPr txBox="1"/>
          <p:nvPr/>
        </p:nvSpPr>
        <p:spPr>
          <a:xfrm>
            <a:off x="9510790" y="3415256"/>
            <a:ext cx="2263266" cy="600164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В случае не сдачи ДФНО производится начисление налогов на лицевой счет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xmlns="" id="{9429D469-B3F8-4D8A-B4B2-3AFFA47064F5}"/>
              </a:ext>
            </a:extLst>
          </p:cNvPr>
          <p:cNvSpPr txBox="1"/>
          <p:nvPr/>
        </p:nvSpPr>
        <p:spPr>
          <a:xfrm>
            <a:off x="6816081" y="4319518"/>
            <a:ext cx="5034062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Arial" panose="020B0604020202020204" pitchFamily="34" charset="0"/>
                <a:cs typeface="Arial" pitchFamily="34" charset="0"/>
              </a:rPr>
              <a:t>Плюсы предлагаемой концепции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xmlns="" id="{6ED99581-B785-4E66-82E7-77C403EF646F}"/>
              </a:ext>
            </a:extLst>
          </p:cNvPr>
          <p:cNvSpPr txBox="1"/>
          <p:nvPr/>
        </p:nvSpPr>
        <p:spPr>
          <a:xfrm>
            <a:off x="6961535" y="4725144"/>
            <a:ext cx="2217492" cy="9387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sz="1100" b="1" dirty="0">
              <a:latin typeface="Arial" pitchFamily="34" charset="0"/>
              <a:cs typeface="Arial" pitchFamily="34" charset="0"/>
            </a:endParaRPr>
          </a:p>
          <a:p>
            <a:r>
              <a:rPr lang="ru-RU" sz="1100" b="1" dirty="0">
                <a:latin typeface="Arial" pitchFamily="34" charset="0"/>
                <a:cs typeface="Arial" pitchFamily="34" charset="0"/>
              </a:rPr>
              <a:t>1. Отсутствие блокировки банковских </a:t>
            </a:r>
            <a:r>
              <a:rPr lang="ru-RU" sz="1100" b="1" dirty="0" smtClean="0">
                <a:latin typeface="Arial" pitchFamily="34" charset="0"/>
                <a:cs typeface="Arial" pitchFamily="34" charset="0"/>
              </a:rPr>
              <a:t>счетов, за исключением когда от НП нет реакции на уведомление</a:t>
            </a:r>
            <a:endParaRPr lang="ru-RU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xmlns="" id="{ABEFD749-1CF1-4022-911A-E7A14B2716F1}"/>
              </a:ext>
            </a:extLst>
          </p:cNvPr>
          <p:cNvSpPr txBox="1"/>
          <p:nvPr/>
        </p:nvSpPr>
        <p:spPr>
          <a:xfrm>
            <a:off x="6961536" y="5730641"/>
            <a:ext cx="2217493" cy="9387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100" b="1" dirty="0">
                <a:latin typeface="Arial" panose="020B0604020202020204" pitchFamily="34" charset="0"/>
                <a:cs typeface="Arial" pitchFamily="34" charset="0"/>
              </a:rPr>
              <a:t>2. Право налогоплательщика обжаловать суть уведомления без проведения налоговой проверки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xmlns="" id="{6919648B-AAEC-4153-8FFA-6B63758599C5}"/>
              </a:ext>
            </a:extLst>
          </p:cNvPr>
          <p:cNvSpPr txBox="1"/>
          <p:nvPr/>
        </p:nvSpPr>
        <p:spPr>
          <a:xfrm>
            <a:off x="9478567" y="5735868"/>
            <a:ext cx="2217492" cy="9387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sz="1100" b="1" dirty="0">
              <a:latin typeface="Arial" pitchFamily="34" charset="0"/>
              <a:cs typeface="Arial" pitchFamily="34" charset="0"/>
            </a:endParaRPr>
          </a:p>
          <a:p>
            <a:r>
              <a:rPr lang="ru-RU" sz="1100" b="1" dirty="0">
                <a:latin typeface="Arial" pitchFamily="34" charset="0"/>
                <a:cs typeface="Arial" pitchFamily="34" charset="0"/>
              </a:rPr>
              <a:t>4. Не назначение проверки без наличия всех доказательств</a:t>
            </a:r>
          </a:p>
          <a:p>
            <a:endParaRPr lang="ru-RU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xmlns="" id="{8C67499C-C5BF-49F0-9AB8-9F65083F9411}"/>
              </a:ext>
            </a:extLst>
          </p:cNvPr>
          <p:cNvSpPr txBox="1"/>
          <p:nvPr/>
        </p:nvSpPr>
        <p:spPr>
          <a:xfrm>
            <a:off x="9495132" y="4725144"/>
            <a:ext cx="2217492" cy="9387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sz="1100" b="1" dirty="0">
              <a:latin typeface="Arial" pitchFamily="34" charset="0"/>
              <a:cs typeface="Arial" pitchFamily="34" charset="0"/>
            </a:endParaRPr>
          </a:p>
          <a:p>
            <a:r>
              <a:rPr lang="ru-RU" sz="1100" b="1" dirty="0">
                <a:latin typeface="Arial" pitchFamily="34" charset="0"/>
                <a:cs typeface="Arial" pitchFamily="34" charset="0"/>
              </a:rPr>
              <a:t>3. Право налогоплательщика </a:t>
            </a:r>
            <a:r>
              <a:rPr lang="ru-RU" sz="1100" b="1" dirty="0" err="1">
                <a:latin typeface="Arial" pitchFamily="34" charset="0"/>
                <a:cs typeface="Arial" pitchFamily="34" charset="0"/>
              </a:rPr>
              <a:t>доустранить</a:t>
            </a:r>
            <a:r>
              <a:rPr lang="ru-RU" sz="1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smtClean="0">
                <a:latin typeface="Arial" pitchFamily="34" charset="0"/>
                <a:cs typeface="Arial" pitchFamily="34" charset="0"/>
              </a:rPr>
              <a:t>нарушение</a:t>
            </a:r>
          </a:p>
          <a:p>
            <a:endParaRPr lang="ru-RU" sz="1100" b="1" dirty="0">
              <a:latin typeface="Arial" pitchFamily="34" charset="0"/>
              <a:cs typeface="Arial" pitchFamily="34" charset="0"/>
            </a:endParaRPr>
          </a:p>
          <a:p>
            <a:r>
              <a:rPr lang="ru-RU" sz="1100" b="1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cxnSp>
        <p:nvCxnSpPr>
          <p:cNvPr id="95" name="Прямая со стрелкой 94">
            <a:extLst>
              <a:ext uri="{FF2B5EF4-FFF2-40B4-BE49-F238E27FC236}">
                <a16:creationId xmlns:a16="http://schemas.microsoft.com/office/drawing/2014/main" xmlns="" id="{03AEAACF-CB6E-47F7-AEA3-C4AAA5D727F2}"/>
              </a:ext>
            </a:extLst>
          </p:cNvPr>
          <p:cNvCxnSpPr>
            <a:endCxn id="192" idx="0"/>
          </p:cNvCxnSpPr>
          <p:nvPr/>
        </p:nvCxnSpPr>
        <p:spPr>
          <a:xfrm>
            <a:off x="3133708" y="2492896"/>
            <a:ext cx="5810" cy="251829"/>
          </a:xfrm>
          <a:prstGeom prst="straightConnector1">
            <a:avLst/>
          </a:prstGeom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3" name="Прямая со стрелкой 162">
            <a:extLst>
              <a:ext uri="{FF2B5EF4-FFF2-40B4-BE49-F238E27FC236}">
                <a16:creationId xmlns:a16="http://schemas.microsoft.com/office/drawing/2014/main" xmlns="" id="{82BA9DDB-7DD2-4FFC-9A77-5824CCA04A29}"/>
              </a:ext>
            </a:extLst>
          </p:cNvPr>
          <p:cNvCxnSpPr/>
          <p:nvPr/>
        </p:nvCxnSpPr>
        <p:spPr>
          <a:xfrm>
            <a:off x="1057981" y="2508808"/>
            <a:ext cx="5810" cy="251829"/>
          </a:xfrm>
          <a:prstGeom prst="straightConnector1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5" name="Прямая со стрелкой 164">
            <a:extLst>
              <a:ext uri="{FF2B5EF4-FFF2-40B4-BE49-F238E27FC236}">
                <a16:creationId xmlns:a16="http://schemas.microsoft.com/office/drawing/2014/main" xmlns="" id="{BB37DDEF-BE7F-4670-B75E-7BC647BD67A5}"/>
              </a:ext>
            </a:extLst>
          </p:cNvPr>
          <p:cNvCxnSpPr>
            <a:cxnSpLocks/>
          </p:cNvCxnSpPr>
          <p:nvPr/>
        </p:nvCxnSpPr>
        <p:spPr>
          <a:xfrm>
            <a:off x="1271464" y="4681250"/>
            <a:ext cx="0" cy="283558"/>
          </a:xfrm>
          <a:prstGeom prst="straightConnector1">
            <a:avLst/>
          </a:prstGeom>
          <a:ln w="12700" cap="flat" cmpd="sng" algn="ctr">
            <a:solidFill>
              <a:schemeClr val="accent3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9" name="Прямая со стрелкой 98">
            <a:extLst>
              <a:ext uri="{FF2B5EF4-FFF2-40B4-BE49-F238E27FC236}">
                <a16:creationId xmlns:a16="http://schemas.microsoft.com/office/drawing/2014/main" xmlns="" id="{008FEE87-CFCC-4FE1-9FCB-941A93A2CD44}"/>
              </a:ext>
            </a:extLst>
          </p:cNvPr>
          <p:cNvCxnSpPr>
            <a:stCxn id="120" idx="2"/>
            <a:endCxn id="129" idx="0"/>
          </p:cNvCxnSpPr>
          <p:nvPr/>
        </p:nvCxnSpPr>
        <p:spPr>
          <a:xfrm>
            <a:off x="9194489" y="1098322"/>
            <a:ext cx="0" cy="181473"/>
          </a:xfrm>
          <a:prstGeom prst="straightConnector1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Соединитель: уступ 100">
            <a:extLst>
              <a:ext uri="{FF2B5EF4-FFF2-40B4-BE49-F238E27FC236}">
                <a16:creationId xmlns:a16="http://schemas.microsoft.com/office/drawing/2014/main" xmlns="" id="{1BA958C0-C17C-471F-8645-FA38BFA7CC3E}"/>
              </a:ext>
            </a:extLst>
          </p:cNvPr>
          <p:cNvCxnSpPr>
            <a:stCxn id="129" idx="2"/>
            <a:endCxn id="134" idx="0"/>
          </p:cNvCxnSpPr>
          <p:nvPr/>
        </p:nvCxnSpPr>
        <p:spPr>
          <a:xfrm rot="5400000">
            <a:off x="8360842" y="1148729"/>
            <a:ext cx="271694" cy="1395600"/>
          </a:xfrm>
          <a:prstGeom prst="bentConnector3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Соединитель: уступ 103">
            <a:extLst>
              <a:ext uri="{FF2B5EF4-FFF2-40B4-BE49-F238E27FC236}">
                <a16:creationId xmlns:a16="http://schemas.microsoft.com/office/drawing/2014/main" xmlns="" id="{5BF3887C-5F6B-44D6-89F7-2ABA18CB6878}"/>
              </a:ext>
            </a:extLst>
          </p:cNvPr>
          <p:cNvCxnSpPr>
            <a:stCxn id="129" idx="2"/>
            <a:endCxn id="135" idx="0"/>
          </p:cNvCxnSpPr>
          <p:nvPr/>
        </p:nvCxnSpPr>
        <p:spPr>
          <a:xfrm rot="16200000" flipH="1">
            <a:off x="9782609" y="1122562"/>
            <a:ext cx="271694" cy="1447934"/>
          </a:xfrm>
          <a:prstGeom prst="bentConnector3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Соединитель: уступ 106">
            <a:extLst>
              <a:ext uri="{FF2B5EF4-FFF2-40B4-BE49-F238E27FC236}">
                <a16:creationId xmlns:a16="http://schemas.microsoft.com/office/drawing/2014/main" xmlns="" id="{F630E600-C906-43A4-8227-BFDE96A9AE69}"/>
              </a:ext>
            </a:extLst>
          </p:cNvPr>
          <p:cNvCxnSpPr>
            <a:stCxn id="135" idx="2"/>
            <a:endCxn id="137" idx="0"/>
          </p:cNvCxnSpPr>
          <p:nvPr/>
        </p:nvCxnSpPr>
        <p:spPr>
          <a:xfrm rot="5400000">
            <a:off x="9820317" y="2129259"/>
            <a:ext cx="199549" cy="1444665"/>
          </a:xfrm>
          <a:prstGeom prst="bentConnector3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Соединитель: уступ 108">
            <a:extLst>
              <a:ext uri="{FF2B5EF4-FFF2-40B4-BE49-F238E27FC236}">
                <a16:creationId xmlns:a16="http://schemas.microsoft.com/office/drawing/2014/main" xmlns="" id="{7EAFF22B-0655-4656-9006-5C27EB4794FA}"/>
              </a:ext>
            </a:extLst>
          </p:cNvPr>
          <p:cNvCxnSpPr>
            <a:stCxn id="137" idx="2"/>
            <a:endCxn id="138" idx="0"/>
          </p:cNvCxnSpPr>
          <p:nvPr/>
        </p:nvCxnSpPr>
        <p:spPr>
          <a:xfrm rot="5400000">
            <a:off x="8386882" y="2613010"/>
            <a:ext cx="210910" cy="1410843"/>
          </a:xfrm>
          <a:prstGeom prst="bentConnector3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Соединитель: уступ 111">
            <a:extLst>
              <a:ext uri="{FF2B5EF4-FFF2-40B4-BE49-F238E27FC236}">
                <a16:creationId xmlns:a16="http://schemas.microsoft.com/office/drawing/2014/main" xmlns="" id="{1E3762DC-FCD2-452D-98A6-E9CBC947B32B}"/>
              </a:ext>
            </a:extLst>
          </p:cNvPr>
          <p:cNvCxnSpPr>
            <a:stCxn id="137" idx="2"/>
            <a:endCxn id="139" idx="0"/>
          </p:cNvCxnSpPr>
          <p:nvPr/>
        </p:nvCxnSpPr>
        <p:spPr>
          <a:xfrm rot="16200000" flipH="1">
            <a:off x="9818950" y="2591783"/>
            <a:ext cx="202280" cy="1444665"/>
          </a:xfrm>
          <a:prstGeom prst="bentConnector3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0236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bg1">
            <a:lumMod val="95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a:spPr>
      <a:bodyPr wrap="square" rtlCol="0">
        <a:spAutoFit/>
      </a:bodyPr>
      <a:lstStyle>
        <a:defPPr algn="ctr">
          <a:defRPr sz="1100" b="1" dirty="0">
            <a:latin typeface="Arial" pitchFamily="34" charset="0"/>
            <a:cs typeface="Arial" pitchFamily="34" charset="0"/>
          </a:defRPr>
        </a:defPPr>
      </a:lstStyle>
      <a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a: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15607</TotalTime>
  <Words>235</Words>
  <Application>Microsoft Office PowerPoint</Application>
  <PresentationFormat>Произвольный</PresentationFormat>
  <Paragraphs>35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Шемкович Динара</dc:creator>
  <cp:lastModifiedBy>Ануар Сулейменов</cp:lastModifiedBy>
  <cp:revision>362</cp:revision>
  <cp:lastPrinted>2021-01-19T06:12:02Z</cp:lastPrinted>
  <dcterms:created xsi:type="dcterms:W3CDTF">2019-06-22T08:05:26Z</dcterms:created>
  <dcterms:modified xsi:type="dcterms:W3CDTF">2021-01-20T11:18:23Z</dcterms:modified>
</cp:coreProperties>
</file>